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Jeju Hallasan" panose="020B0600000101010101" charset="-127"/>
      <p:regular r:id="rId16"/>
    </p:embeddedFont>
    <p:embeddedFont>
      <p:font typeface="Source Han Sans KR Medium" panose="020B0600000101010101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Gothic A1 Medium" panose="020B0600000101010101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Source Han Sans KR" panose="020B0600000101010101" charset="-127"/>
      <p:regular r:id="rId25"/>
    </p:embeddedFont>
    <p:embeddedFont>
      <p:font typeface="Gothic A1 Heavy" panose="020B0600000101010101" charset="-127"/>
      <p:regular r:id="rId26"/>
    </p:embeddedFont>
    <p:embeddedFont>
      <p:font typeface="Source Sans Pro" panose="020B0600000101010101" charset="0"/>
      <p:regular r:id="rId27"/>
    </p:embeddedFont>
    <p:embeddedFont>
      <p:font typeface="Source Han Sans KR Bold" panose="020B0600000101010101" charset="-127"/>
      <p:regular r:id="rId28"/>
    </p:embeddedFont>
    <p:embeddedFont>
      <p:font typeface="Nanum Gothic Bold" panose="020B0600000101010101" charset="-127"/>
      <p:regular r:id="rId29"/>
    </p:embeddedFont>
    <p:embeddedFont>
      <p:font typeface="Source Sans Pro Bold" panose="020B0600000101010101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CCA"/>
    <a:srgbClr val="2C6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102" autoAdjust="0"/>
  </p:normalViewPr>
  <p:slideViewPr>
    <p:cSldViewPr>
      <p:cViewPr varScale="1">
        <p:scale>
          <a:sx n="71" d="100"/>
          <a:sy n="71" d="100"/>
        </p:scale>
        <p:origin x="714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9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svg"/><Relationship Id="rId7" Type="http://schemas.openxmlformats.org/officeDocument/2006/relationships/image" Target="../media/image2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sv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6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84996" y="1028700"/>
            <a:ext cx="9186353" cy="7954867"/>
            <a:chOff x="0" y="0"/>
            <a:chExt cx="7029450" cy="6087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29450" cy="608838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1757680" y="6088380"/>
                  </a:ln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lnTo>
                    <a:pt x="5271770" y="0"/>
                  </a:lnTo>
                  <a:close/>
                </a:path>
              </a:pathLst>
            </a:custGeom>
            <a:blipFill>
              <a:blip r:embed="rId2"/>
              <a:stretch>
                <a:fillRect l="-19678" r="-1007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5000870" y="444639"/>
            <a:ext cx="2934435" cy="2934435"/>
          </a:xfrm>
          <a:custGeom>
            <a:avLst/>
            <a:gdLst/>
            <a:ahLst/>
            <a:cxnLst/>
            <a:rect l="l" t="t" r="r" b="b"/>
            <a:pathLst>
              <a:path w="2934435" h="2934435">
                <a:moveTo>
                  <a:pt x="0" y="0"/>
                </a:moveTo>
                <a:lnTo>
                  <a:pt x="2934435" y="0"/>
                </a:lnTo>
                <a:lnTo>
                  <a:pt x="2934435" y="2934434"/>
                </a:lnTo>
                <a:lnTo>
                  <a:pt x="0" y="2934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2400300"/>
            <a:ext cx="8203996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FFFFFF"/>
                </a:solidFill>
                <a:ea typeface="Nanum Gothic Bold"/>
              </a:rPr>
              <a:t>능력단위평가</a:t>
            </a:r>
            <a:endParaRPr lang="en-US" sz="9200" dirty="0">
              <a:solidFill>
                <a:srgbClr val="FFFFFF"/>
              </a:solidFill>
              <a:ea typeface="Nanum Gothic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2000" y="5372100"/>
            <a:ext cx="6894533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 err="1">
                <a:solidFill>
                  <a:srgbClr val="FFFFFF"/>
                </a:solidFill>
                <a:ea typeface="Baekmuk Batang Bold"/>
              </a:rPr>
              <a:t>반응형웹구현</a:t>
            </a:r>
            <a:endParaRPr lang="en-US" sz="6999" dirty="0">
              <a:solidFill>
                <a:srgbClr val="FFFFFF"/>
              </a:solidFill>
              <a:ea typeface="Baekmuk Batang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24000" y="7277100"/>
            <a:ext cx="5334000" cy="198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영진직업전문학교</a:t>
            </a:r>
            <a:endParaRPr lang="en-US" altLang="ko-KR" sz="3200" dirty="0" smtClean="0"/>
          </a:p>
          <a:p>
            <a:pPr algn="ctr"/>
            <a:r>
              <a:rPr lang="ko-KR" altLang="en-US" sz="3200" dirty="0" err="1" smtClean="0"/>
              <a:t>스마트웹앱</a:t>
            </a:r>
            <a:r>
              <a:rPr lang="en-US" altLang="ko-KR" sz="3200" dirty="0" smtClean="0"/>
              <a:t>4</a:t>
            </a:r>
            <a:r>
              <a:rPr lang="ko-KR" altLang="en-US" sz="3200" dirty="0" smtClean="0"/>
              <a:t>기 </a:t>
            </a:r>
            <a:r>
              <a:rPr lang="ko-KR" altLang="en-US" sz="3200" dirty="0" err="1" smtClean="0"/>
              <a:t>윤진목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46393" y="-181137"/>
            <a:ext cx="13126817" cy="10649274"/>
            <a:chOff x="0" y="0"/>
            <a:chExt cx="17502423" cy="1419903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101" r="15772"/>
            <a:stretch>
              <a:fillRect/>
            </a:stretch>
          </p:blipFill>
          <p:spPr>
            <a:xfrm>
              <a:off x="0" y="0"/>
              <a:ext cx="17502423" cy="1419903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215190" y="-1"/>
            <a:ext cx="7773787" cy="10636643"/>
            <a:chOff x="0" y="0"/>
            <a:chExt cx="2047417" cy="2849237"/>
          </a:xfrm>
          <a:solidFill>
            <a:srgbClr val="2C6CD9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2047417" cy="2849237"/>
            </a:xfrm>
            <a:custGeom>
              <a:avLst/>
              <a:gdLst/>
              <a:ahLst/>
              <a:cxnLst/>
              <a:rect l="l" t="t" r="r" b="b"/>
              <a:pathLst>
                <a:path w="2047417" h="2849237">
                  <a:moveTo>
                    <a:pt x="0" y="0"/>
                  </a:moveTo>
                  <a:lnTo>
                    <a:pt x="2047417" y="0"/>
                  </a:lnTo>
                  <a:lnTo>
                    <a:pt x="2047417" y="2849237"/>
                  </a:lnTo>
                  <a:lnTo>
                    <a:pt x="0" y="2849237"/>
                  </a:lnTo>
                  <a:close/>
                </a:path>
              </a:pathLst>
            </a:custGeom>
            <a:grpFill/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047417" cy="289686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63294" y="2703867"/>
            <a:ext cx="6529897" cy="141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31"/>
              </a:lnSpc>
            </a:pPr>
            <a:r>
              <a:rPr lang="en-US" sz="7599" spc="-189">
                <a:solidFill>
                  <a:srgbClr val="FFFFFF"/>
                </a:solidFill>
                <a:ea typeface="Gothic A1 Heavy"/>
              </a:rPr>
              <a:t>반응형 웹 구현</a:t>
            </a:r>
          </a:p>
        </p:txBody>
      </p:sp>
      <p:sp>
        <p:nvSpPr>
          <p:cNvPr id="9" name="Freeform 9"/>
          <p:cNvSpPr/>
          <p:nvPr/>
        </p:nvSpPr>
        <p:spPr>
          <a:xfrm rot="5400000">
            <a:off x="7380925" y="106511"/>
            <a:ext cx="1468750" cy="2937500"/>
          </a:xfrm>
          <a:custGeom>
            <a:avLst/>
            <a:gdLst/>
            <a:ahLst/>
            <a:cxnLst/>
            <a:rect l="l" t="t" r="r" b="b"/>
            <a:pathLst>
              <a:path w="1468750" h="2937500">
                <a:moveTo>
                  <a:pt x="0" y="0"/>
                </a:moveTo>
                <a:lnTo>
                  <a:pt x="1468750" y="0"/>
                </a:lnTo>
                <a:lnTo>
                  <a:pt x="1468750" y="2937500"/>
                </a:lnTo>
                <a:lnTo>
                  <a:pt x="0" y="2937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4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01569" y="6006924"/>
            <a:ext cx="4744789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ea typeface="Baekmuk Batang Bold"/>
              </a:rPr>
              <a:t>랜딩 페이지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-374650"/>
            <a:ext cx="18288001" cy="2555875"/>
            <a:chOff x="0" y="0"/>
            <a:chExt cx="5052405" cy="6731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2405" cy="673152"/>
            </a:xfrm>
            <a:custGeom>
              <a:avLst/>
              <a:gdLst/>
              <a:ahLst/>
              <a:cxnLst/>
              <a:rect l="l" t="t" r="r" b="b"/>
              <a:pathLst>
                <a:path w="5052405" h="673152">
                  <a:moveTo>
                    <a:pt x="0" y="0"/>
                  </a:moveTo>
                  <a:lnTo>
                    <a:pt x="5052405" y="0"/>
                  </a:lnTo>
                  <a:lnTo>
                    <a:pt x="5052405" y="673152"/>
                  </a:lnTo>
                  <a:lnTo>
                    <a:pt x="0" y="673152"/>
                  </a:lnTo>
                  <a:close/>
                </a:path>
              </a:pathLst>
            </a:custGeom>
            <a:solidFill>
              <a:srgbClr val="2C6CD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52405" cy="720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36012" y="-111134"/>
            <a:ext cx="3243005" cy="1309191"/>
            <a:chOff x="0" y="0"/>
            <a:chExt cx="4324006" cy="1745587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294243" y="2989158"/>
            <a:ext cx="2297790" cy="6717046"/>
          </a:xfrm>
          <a:custGeom>
            <a:avLst/>
            <a:gdLst/>
            <a:ahLst/>
            <a:cxnLst/>
            <a:rect l="l" t="t" r="r" b="b"/>
            <a:pathLst>
              <a:path w="2297790" h="6717046">
                <a:moveTo>
                  <a:pt x="0" y="0"/>
                </a:moveTo>
                <a:lnTo>
                  <a:pt x="2297790" y="0"/>
                </a:lnTo>
                <a:lnTo>
                  <a:pt x="2297790" y="6717046"/>
                </a:lnTo>
                <a:lnTo>
                  <a:pt x="0" y="6717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39883" y="2989158"/>
            <a:ext cx="1144697" cy="6717046"/>
          </a:xfrm>
          <a:custGeom>
            <a:avLst/>
            <a:gdLst/>
            <a:ahLst/>
            <a:cxnLst/>
            <a:rect l="l" t="t" r="r" b="b"/>
            <a:pathLst>
              <a:path w="1144697" h="6717046">
                <a:moveTo>
                  <a:pt x="0" y="0"/>
                </a:moveTo>
                <a:lnTo>
                  <a:pt x="1144696" y="0"/>
                </a:lnTo>
                <a:lnTo>
                  <a:pt x="1144696" y="6717046"/>
                </a:lnTo>
                <a:lnTo>
                  <a:pt x="0" y="6717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436012" y="2989158"/>
            <a:ext cx="495382" cy="6717046"/>
          </a:xfrm>
          <a:custGeom>
            <a:avLst/>
            <a:gdLst/>
            <a:ahLst/>
            <a:cxnLst/>
            <a:rect l="l" t="t" r="r" b="b"/>
            <a:pathLst>
              <a:path w="495382" h="6717046">
                <a:moveTo>
                  <a:pt x="0" y="0"/>
                </a:moveTo>
                <a:lnTo>
                  <a:pt x="495382" y="0"/>
                </a:lnTo>
                <a:lnTo>
                  <a:pt x="495382" y="6717046"/>
                </a:lnTo>
                <a:lnTo>
                  <a:pt x="0" y="67170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14843" y="362486"/>
            <a:ext cx="1183227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7599" spc="-243">
                <a:solidFill>
                  <a:srgbClr val="FFFFFF"/>
                </a:solidFill>
                <a:ea typeface="Gothic A1 Heavy"/>
              </a:rPr>
              <a:t>랜딩 페이지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6361" y="3647796"/>
            <a:ext cx="3622179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Baekmuk Batang Bold"/>
              </a:rPr>
              <a:t>기준 중단점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6361" y="5519006"/>
            <a:ext cx="3811187" cy="237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3" lvl="1" indent="-485777" algn="ctr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Baekmuk Batang Bold"/>
              </a:rPr>
              <a:t>500px</a:t>
            </a:r>
          </a:p>
          <a:p>
            <a:pPr marL="971553" lvl="1" indent="-485777" algn="ctr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Baekmuk Batang Bold"/>
              </a:rPr>
              <a:t>759px</a:t>
            </a:r>
          </a:p>
          <a:p>
            <a:pPr marL="971553" lvl="1" indent="-485777" algn="ctr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Baekmuk Batang Bold"/>
              </a:rPr>
              <a:t>1024px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8058131" y="1"/>
            <a:ext cx="10229869" cy="10286999"/>
          </a:xfrm>
          <a:prstGeom prst="rect">
            <a:avLst/>
          </a:prstGeom>
          <a:solidFill>
            <a:srgbClr val="306C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754296" y="-803672"/>
            <a:ext cx="11130484" cy="1109067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8383701" y="3924300"/>
            <a:ext cx="9128675" cy="5479031"/>
            <a:chOff x="0" y="0"/>
            <a:chExt cx="6350000" cy="38112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2"/>
              <a:stretch>
                <a:fillRect t="-399" b="-39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305500" y="1988370"/>
            <a:ext cx="7752631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7599" dirty="0" err="1">
                <a:solidFill>
                  <a:srgbClr val="000000"/>
                </a:solidFill>
                <a:ea typeface="Gothic A1 Heavy"/>
              </a:rPr>
              <a:t>자체</a:t>
            </a:r>
            <a:r>
              <a:rPr lang="en-US" sz="7599" dirty="0">
                <a:solidFill>
                  <a:srgbClr val="000000"/>
                </a:solidFill>
                <a:ea typeface="Gothic A1 Heavy"/>
              </a:rPr>
              <a:t> </a:t>
            </a:r>
            <a:r>
              <a:rPr lang="en-US" sz="7599" dirty="0" err="1">
                <a:solidFill>
                  <a:srgbClr val="000000"/>
                </a:solidFill>
                <a:ea typeface="Gothic A1 Heavy"/>
              </a:rPr>
              <a:t>평가</a:t>
            </a:r>
            <a:r>
              <a:rPr lang="en-US" sz="7599" dirty="0">
                <a:solidFill>
                  <a:srgbClr val="000000"/>
                </a:solidFill>
                <a:ea typeface="Gothic A1 Heavy"/>
              </a:rPr>
              <a:t> 및 </a:t>
            </a:r>
            <a:r>
              <a:rPr lang="en-US" sz="7599" dirty="0" err="1">
                <a:solidFill>
                  <a:srgbClr val="000000"/>
                </a:solidFill>
                <a:ea typeface="Gothic A1 Heavy"/>
              </a:rPr>
              <a:t>소감</a:t>
            </a:r>
            <a:endParaRPr lang="en-US" sz="7599" dirty="0">
              <a:solidFill>
                <a:srgbClr val="000000"/>
              </a:solidFill>
              <a:ea typeface="Gothic A1 Heav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14275" y="4933081"/>
            <a:ext cx="2763887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Baekmuk Batang Bold"/>
                <a:ea typeface="Baekmuk Batang Bold"/>
              </a:rPr>
              <a:t> 소감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-374650"/>
            <a:ext cx="18288001" cy="2555875"/>
            <a:chOff x="0" y="0"/>
            <a:chExt cx="5052405" cy="6731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2405" cy="673152"/>
            </a:xfrm>
            <a:custGeom>
              <a:avLst/>
              <a:gdLst/>
              <a:ahLst/>
              <a:cxnLst/>
              <a:rect l="l" t="t" r="r" b="b"/>
              <a:pathLst>
                <a:path w="5052405" h="673152">
                  <a:moveTo>
                    <a:pt x="0" y="0"/>
                  </a:moveTo>
                  <a:lnTo>
                    <a:pt x="5052405" y="0"/>
                  </a:lnTo>
                  <a:lnTo>
                    <a:pt x="5052405" y="673152"/>
                  </a:lnTo>
                  <a:lnTo>
                    <a:pt x="0" y="673152"/>
                  </a:lnTo>
                  <a:close/>
                </a:path>
              </a:pathLst>
            </a:custGeom>
            <a:solidFill>
              <a:srgbClr val="2C6CD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52405" cy="720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62486"/>
            <a:ext cx="1183227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7599" spc="-243">
                <a:solidFill>
                  <a:srgbClr val="FFFFFF"/>
                </a:solidFill>
                <a:ea typeface="Gothic A1 Heavy"/>
              </a:rPr>
              <a:t>평가 및 소감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436012" y="-111134"/>
            <a:ext cx="3243005" cy="1309191"/>
            <a:chOff x="0" y="0"/>
            <a:chExt cx="4324006" cy="1745587"/>
          </a:xfrm>
        </p:grpSpPr>
        <p:sp>
          <p:nvSpPr>
            <p:cNvPr id="7" name="Freeform 7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685800" y="3485962"/>
            <a:ext cx="16611600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54"/>
              </a:lnSpc>
            </a:pPr>
            <a:r>
              <a:rPr lang="en-US" altLang="ko-KR" sz="3600" dirty="0" err="1">
                <a:solidFill>
                  <a:srgbClr val="000000"/>
                </a:solidFill>
                <a:latin typeface="Open Sauce"/>
                <a:ea typeface="Open Sauce"/>
              </a:rPr>
              <a:t>홈페이지를</a:t>
            </a:r>
            <a:r>
              <a:rPr lang="en-US" altLang="ko-KR" sz="3600" dirty="0">
                <a:solidFill>
                  <a:srgbClr val="000000"/>
                </a:solidFill>
                <a:latin typeface="Open Sauce"/>
                <a:ea typeface="Open Sauce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latin typeface="Open Sauce"/>
                <a:ea typeface="Open Sauce"/>
              </a:rPr>
              <a:t>만드는</a:t>
            </a:r>
            <a:r>
              <a:rPr lang="en-US" altLang="ko-KR" sz="3600" dirty="0">
                <a:solidFill>
                  <a:srgbClr val="000000"/>
                </a:solidFill>
                <a:latin typeface="Open Sauce"/>
                <a:ea typeface="Open Sauce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latin typeface="Open Sauce"/>
                <a:ea typeface="Open Sauce"/>
              </a:rPr>
              <a:t>것이</a:t>
            </a:r>
            <a:r>
              <a:rPr lang="en-US" altLang="ko-KR" sz="3600" dirty="0">
                <a:solidFill>
                  <a:srgbClr val="000000"/>
                </a:solidFill>
                <a:latin typeface="Open Sauce"/>
                <a:ea typeface="Open Sauce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latin typeface="Open Sauce"/>
                <a:ea typeface="Open Sauce"/>
              </a:rPr>
              <a:t>너무</a:t>
            </a:r>
            <a:r>
              <a:rPr lang="en-US" altLang="ko-KR" sz="3600" dirty="0">
                <a:solidFill>
                  <a:srgbClr val="000000"/>
                </a:solidFill>
                <a:latin typeface="Open Sauce"/>
                <a:ea typeface="Open Sauce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latin typeface="Open Sauce"/>
                <a:ea typeface="Open Sauce"/>
              </a:rPr>
              <a:t>어려웠고</a:t>
            </a:r>
            <a:r>
              <a:rPr lang="en-US" altLang="ko-KR" sz="3600" dirty="0">
                <a:solidFill>
                  <a:srgbClr val="000000"/>
                </a:solidFill>
                <a:latin typeface="Open Sauce"/>
                <a:ea typeface="Open Sauce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latin typeface="Open Sauce"/>
                <a:ea typeface="Open Sauce"/>
              </a:rPr>
              <a:t>특히</a:t>
            </a:r>
            <a:r>
              <a:rPr lang="en-US" altLang="ko-KR" sz="3600" dirty="0">
                <a:solidFill>
                  <a:srgbClr val="000000"/>
                </a:solidFill>
                <a:latin typeface="Open Sauce"/>
                <a:ea typeface="Open Sauce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latin typeface="Open Sauce"/>
                <a:ea typeface="Open Sauce"/>
              </a:rPr>
              <a:t>동적인</a:t>
            </a:r>
            <a:r>
              <a:rPr lang="en-US" altLang="ko-KR" sz="3600" dirty="0">
                <a:solidFill>
                  <a:srgbClr val="000000"/>
                </a:solidFill>
                <a:latin typeface="Open Sauce"/>
                <a:ea typeface="Open Sauce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latin typeface="Open Sauce"/>
                <a:ea typeface="Open Sauce"/>
              </a:rPr>
              <a:t>구현을</a:t>
            </a:r>
            <a:r>
              <a:rPr lang="en-US" altLang="ko-KR" sz="3600" dirty="0">
                <a:solidFill>
                  <a:srgbClr val="000000"/>
                </a:solidFill>
                <a:latin typeface="Open Sauce"/>
                <a:ea typeface="Open Sauce"/>
              </a:rPr>
              <a:t> 할 </a:t>
            </a:r>
            <a:r>
              <a:rPr lang="en-US" altLang="ko-KR" sz="3600" dirty="0" err="1">
                <a:solidFill>
                  <a:srgbClr val="000000"/>
                </a:solidFill>
                <a:latin typeface="Open Sauce"/>
                <a:ea typeface="Open Sauce"/>
              </a:rPr>
              <a:t>때에</a:t>
            </a:r>
            <a:endParaRPr lang="en-US" altLang="ko-KR" sz="3600" dirty="0">
              <a:solidFill>
                <a:srgbClr val="000000"/>
              </a:solidFill>
              <a:latin typeface="Open Sauce"/>
              <a:ea typeface="Open Sauce"/>
            </a:endParaRPr>
          </a:p>
          <a:p>
            <a:pPr>
              <a:lnSpc>
                <a:spcPts val="4454"/>
              </a:lnSpc>
            </a:pPr>
            <a:r>
              <a:rPr lang="en-US" altLang="ko-KR" sz="3600" dirty="0" err="1">
                <a:solidFill>
                  <a:srgbClr val="000000"/>
                </a:solidFill>
                <a:latin typeface="Open Sauce"/>
                <a:ea typeface="Open Sauce"/>
              </a:rPr>
              <a:t>애를</a:t>
            </a:r>
            <a:r>
              <a:rPr lang="en-US" altLang="ko-KR" sz="3600" dirty="0">
                <a:solidFill>
                  <a:srgbClr val="000000"/>
                </a:solidFill>
                <a:latin typeface="Open Sauce"/>
                <a:ea typeface="Open Sauce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latin typeface="Open Sauce"/>
                <a:ea typeface="Open Sauce"/>
              </a:rPr>
              <a:t>많이</a:t>
            </a:r>
            <a:r>
              <a:rPr lang="en-US" altLang="ko-KR" sz="3600" dirty="0">
                <a:solidFill>
                  <a:srgbClr val="000000"/>
                </a:solidFill>
                <a:latin typeface="Open Sauce"/>
                <a:ea typeface="Open Sauce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latin typeface="Open Sauce"/>
                <a:ea typeface="Open Sauce"/>
              </a:rPr>
              <a:t>먹어</a:t>
            </a:r>
            <a:r>
              <a:rPr lang="en-US" altLang="ko-KR" sz="3600" dirty="0">
                <a:solidFill>
                  <a:srgbClr val="000000"/>
                </a:solidFill>
                <a:latin typeface="Open Sauce"/>
                <a:ea typeface="Open Sauce"/>
              </a:rPr>
              <a:t>, </a:t>
            </a:r>
            <a:r>
              <a:rPr lang="en-US" altLang="ko-KR" sz="3600" dirty="0" err="1">
                <a:solidFill>
                  <a:srgbClr val="000000"/>
                </a:solidFill>
                <a:latin typeface="Open Sauce"/>
                <a:ea typeface="Open Sauce"/>
              </a:rPr>
              <a:t>시간을</a:t>
            </a:r>
            <a:r>
              <a:rPr lang="en-US" altLang="ko-KR" sz="3600" dirty="0">
                <a:solidFill>
                  <a:srgbClr val="000000"/>
                </a:solidFill>
                <a:latin typeface="Open Sauce"/>
                <a:ea typeface="Open Sauce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latin typeface="Open Sauce"/>
                <a:ea typeface="Open Sauce"/>
              </a:rPr>
              <a:t>많이</a:t>
            </a:r>
            <a:r>
              <a:rPr lang="en-US" altLang="ko-KR" sz="3600" dirty="0">
                <a:solidFill>
                  <a:srgbClr val="000000"/>
                </a:solidFill>
                <a:latin typeface="Open Sauce"/>
                <a:ea typeface="Open Sauce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latin typeface="Open Sauce"/>
                <a:ea typeface="Open Sauce"/>
              </a:rPr>
              <a:t>지체하게</a:t>
            </a:r>
            <a:r>
              <a:rPr lang="en-US" altLang="ko-KR" sz="3600" dirty="0">
                <a:solidFill>
                  <a:srgbClr val="000000"/>
                </a:solidFill>
                <a:latin typeface="Open Sauce"/>
                <a:ea typeface="Open Sauce"/>
              </a:rPr>
              <a:t> 된 </a:t>
            </a:r>
            <a:r>
              <a:rPr lang="en-US" altLang="ko-KR" sz="3600" dirty="0" err="1">
                <a:solidFill>
                  <a:srgbClr val="000000"/>
                </a:solidFill>
                <a:latin typeface="Open Sauce"/>
                <a:ea typeface="Open Sauce"/>
              </a:rPr>
              <a:t>부분에</a:t>
            </a:r>
            <a:r>
              <a:rPr lang="en-US" altLang="ko-KR" sz="3600" dirty="0">
                <a:solidFill>
                  <a:srgbClr val="000000"/>
                </a:solidFill>
                <a:latin typeface="Open Sauce"/>
                <a:ea typeface="Open Sauce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latin typeface="Open Sauce"/>
                <a:ea typeface="Open Sauce"/>
              </a:rPr>
              <a:t>있어서는</a:t>
            </a:r>
            <a:r>
              <a:rPr lang="en-US" altLang="ko-KR" sz="3600" dirty="0">
                <a:solidFill>
                  <a:srgbClr val="000000"/>
                </a:solidFill>
                <a:latin typeface="Open Sauce"/>
                <a:ea typeface="Open Sauce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latin typeface="Open Sauce"/>
                <a:ea typeface="Open Sauce"/>
              </a:rPr>
              <a:t>아쉬움이</a:t>
            </a:r>
            <a:r>
              <a:rPr lang="en-US" altLang="ko-KR" sz="3600" dirty="0">
                <a:solidFill>
                  <a:srgbClr val="000000"/>
                </a:solidFill>
                <a:latin typeface="Open Sauce"/>
                <a:ea typeface="Open Sauce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latin typeface="Open Sauce"/>
                <a:ea typeface="Open Sauce"/>
              </a:rPr>
              <a:t>많이</a:t>
            </a:r>
            <a:r>
              <a:rPr lang="en-US" altLang="ko-KR" sz="3600" dirty="0">
                <a:solidFill>
                  <a:srgbClr val="000000"/>
                </a:solidFill>
                <a:latin typeface="Open Sauce"/>
                <a:ea typeface="Open Sauce"/>
              </a:rPr>
              <a:t> </a:t>
            </a:r>
            <a:r>
              <a:rPr lang="en-US" altLang="ko-KR" sz="3600" dirty="0" err="1" smtClean="0">
                <a:solidFill>
                  <a:srgbClr val="000000"/>
                </a:solidFill>
                <a:latin typeface="Open Sauce"/>
                <a:ea typeface="Open Sauce"/>
              </a:rPr>
              <a:t>남기도</a:t>
            </a:r>
            <a:endParaRPr lang="en-US" altLang="ko-KR" sz="3600" dirty="0" smtClean="0">
              <a:solidFill>
                <a:srgbClr val="000000"/>
              </a:solidFill>
              <a:latin typeface="Open Sauce"/>
              <a:ea typeface="Open Sauce"/>
            </a:endParaRPr>
          </a:p>
          <a:p>
            <a:pPr>
              <a:lnSpc>
                <a:spcPts val="4454"/>
              </a:lnSpc>
            </a:pPr>
            <a:r>
              <a:rPr lang="ko-KR" altLang="en-US" sz="3600" dirty="0" smtClean="0">
                <a:solidFill>
                  <a:srgbClr val="000000"/>
                </a:solidFill>
                <a:latin typeface="Open Sauce"/>
                <a:ea typeface="Source Han Sans KR"/>
              </a:rPr>
              <a:t>했고 홈페이지를 끝까지 만들지 못해 아쉬웠습니다 </a:t>
            </a:r>
            <a:r>
              <a:rPr lang="ko-KR" altLang="en-US" sz="3600" dirty="0" err="1" smtClean="0">
                <a:solidFill>
                  <a:srgbClr val="000000"/>
                </a:solidFill>
                <a:latin typeface="Open Sauce"/>
                <a:ea typeface="Source Han Sans KR"/>
              </a:rPr>
              <a:t>다음번에는</a:t>
            </a:r>
            <a:r>
              <a:rPr lang="ko-KR" altLang="en-US" sz="3600" dirty="0" smtClean="0">
                <a:solidFill>
                  <a:srgbClr val="000000"/>
                </a:solidFill>
                <a:latin typeface="Open Sauce"/>
                <a:ea typeface="Source Han Sans KR"/>
              </a:rPr>
              <a:t> 더 공부해서 </a:t>
            </a:r>
            <a:endParaRPr lang="en-US" altLang="ko-KR" sz="3600" dirty="0" smtClean="0">
              <a:solidFill>
                <a:srgbClr val="000000"/>
              </a:solidFill>
              <a:latin typeface="Open Sauce"/>
              <a:ea typeface="Source Han Sans KR"/>
            </a:endParaRPr>
          </a:p>
          <a:p>
            <a:pPr>
              <a:lnSpc>
                <a:spcPts val="4454"/>
              </a:lnSpc>
            </a:pPr>
            <a:r>
              <a:rPr lang="ko-KR" altLang="en-US" sz="3399" dirty="0" smtClean="0">
                <a:solidFill>
                  <a:srgbClr val="000000"/>
                </a:solidFill>
                <a:ea typeface="Source Han Sans KR"/>
              </a:rPr>
              <a:t>동적인 것들도 </a:t>
            </a:r>
            <a:r>
              <a:rPr lang="ko-KR" altLang="en-US" sz="3399" dirty="0" err="1" smtClean="0">
                <a:solidFill>
                  <a:srgbClr val="000000"/>
                </a:solidFill>
                <a:ea typeface="Source Han Sans KR"/>
              </a:rPr>
              <a:t>스무스</a:t>
            </a:r>
            <a:r>
              <a:rPr lang="ko-KR" altLang="en-US" sz="3399" dirty="0" smtClean="0">
                <a:solidFill>
                  <a:srgbClr val="000000"/>
                </a:solidFill>
                <a:ea typeface="Source Han Sans KR"/>
              </a:rPr>
              <a:t> 하게 </a:t>
            </a:r>
            <a:r>
              <a:rPr lang="ko-KR" altLang="en-US" sz="3399" dirty="0" err="1" smtClean="0">
                <a:solidFill>
                  <a:srgbClr val="000000"/>
                </a:solidFill>
                <a:ea typeface="Source Han Sans KR"/>
              </a:rPr>
              <a:t>구현할수</a:t>
            </a:r>
            <a:r>
              <a:rPr lang="ko-KR" altLang="en-US" sz="3399" dirty="0" smtClean="0">
                <a:solidFill>
                  <a:srgbClr val="000000"/>
                </a:solidFill>
                <a:ea typeface="Source Han Sans KR"/>
              </a:rPr>
              <a:t> 있도록 노력하겠습니다</a:t>
            </a:r>
            <a:endParaRPr lang="en-US" sz="3399" dirty="0">
              <a:solidFill>
                <a:srgbClr val="000000"/>
              </a:solidFill>
              <a:ea typeface="Source Han Sans KR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ea typeface="Source Han Sans K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2171" y="-238126"/>
            <a:ext cx="18932341" cy="10763252"/>
            <a:chOff x="0" y="0"/>
            <a:chExt cx="25243122" cy="1435100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5220" r="15638" b="832"/>
            <a:stretch>
              <a:fillRect/>
            </a:stretch>
          </p:blipFill>
          <p:spPr>
            <a:xfrm>
              <a:off x="0" y="0"/>
              <a:ext cx="25243122" cy="1435100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322171" y="-374650"/>
            <a:ext cx="18932341" cy="3394075"/>
            <a:chOff x="0" y="0"/>
            <a:chExt cx="5052405" cy="89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800100"/>
            <a:ext cx="7132171" cy="1380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51"/>
              </a:lnSpc>
            </a:pPr>
            <a:r>
              <a:rPr lang="en-US" sz="7599" spc="-189">
                <a:solidFill>
                  <a:srgbClr val="FFFFFF"/>
                </a:solidFill>
                <a:ea typeface="Gothic A1 Heavy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-374650"/>
            <a:ext cx="18288001" cy="3394075"/>
            <a:chOff x="0" y="0"/>
            <a:chExt cx="5052405" cy="89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4643437"/>
            <a:ext cx="16230600" cy="0"/>
          </a:xfrm>
          <a:prstGeom prst="line">
            <a:avLst/>
          </a:prstGeom>
          <a:ln w="47625" cap="rnd">
            <a:solidFill>
              <a:srgbClr val="2C6C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28700" y="4505324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C6CD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317258" y="4495799"/>
            <a:ext cx="323850" cy="3238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C6CD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605817" y="4495799"/>
            <a:ext cx="323850" cy="3238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C6CD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94375" y="4495799"/>
            <a:ext cx="323850" cy="32385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C6CD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85314" y="5324929"/>
            <a:ext cx="3459883" cy="3522795"/>
            <a:chOff x="0" y="0"/>
            <a:chExt cx="1262175" cy="12851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62175" cy="1285125"/>
            </a:xfrm>
            <a:custGeom>
              <a:avLst/>
              <a:gdLst/>
              <a:ahLst/>
              <a:cxnLst/>
              <a:rect l="l" t="t" r="r" b="b"/>
              <a:pathLst>
                <a:path w="1262175" h="1285125">
                  <a:moveTo>
                    <a:pt x="1137715" y="1285125"/>
                  </a:moveTo>
                  <a:lnTo>
                    <a:pt x="124460" y="1285125"/>
                  </a:lnTo>
                  <a:cubicBezTo>
                    <a:pt x="55880" y="1285125"/>
                    <a:pt x="0" y="1229245"/>
                    <a:pt x="0" y="11606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37715" y="0"/>
                  </a:lnTo>
                  <a:cubicBezTo>
                    <a:pt x="1206295" y="0"/>
                    <a:pt x="1262175" y="55880"/>
                    <a:pt x="1262175" y="124460"/>
                  </a:cubicBezTo>
                  <a:lnTo>
                    <a:pt x="1262175" y="1160665"/>
                  </a:lnTo>
                  <a:cubicBezTo>
                    <a:pt x="1262175" y="1229245"/>
                    <a:pt x="1206295" y="1285125"/>
                    <a:pt x="1137715" y="128512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5266206" y="5324929"/>
            <a:ext cx="3459883" cy="3522795"/>
            <a:chOff x="0" y="0"/>
            <a:chExt cx="1262175" cy="12851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62175" cy="1285125"/>
            </a:xfrm>
            <a:custGeom>
              <a:avLst/>
              <a:gdLst/>
              <a:ahLst/>
              <a:cxnLst/>
              <a:rect l="l" t="t" r="r" b="b"/>
              <a:pathLst>
                <a:path w="1262175" h="1285125">
                  <a:moveTo>
                    <a:pt x="1137715" y="1285125"/>
                  </a:moveTo>
                  <a:lnTo>
                    <a:pt x="124460" y="1285125"/>
                  </a:lnTo>
                  <a:cubicBezTo>
                    <a:pt x="55880" y="1285125"/>
                    <a:pt x="0" y="1229245"/>
                    <a:pt x="0" y="11606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37715" y="0"/>
                  </a:lnTo>
                  <a:cubicBezTo>
                    <a:pt x="1206295" y="0"/>
                    <a:pt x="1262175" y="55880"/>
                    <a:pt x="1262175" y="124460"/>
                  </a:cubicBezTo>
                  <a:lnTo>
                    <a:pt x="1262175" y="1160665"/>
                  </a:lnTo>
                  <a:cubicBezTo>
                    <a:pt x="1262175" y="1229245"/>
                    <a:pt x="1206295" y="1285125"/>
                    <a:pt x="1137715" y="128512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9547099" y="5324929"/>
            <a:ext cx="3459883" cy="3522795"/>
            <a:chOff x="0" y="0"/>
            <a:chExt cx="1262175" cy="12851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62175" cy="1285125"/>
            </a:xfrm>
            <a:custGeom>
              <a:avLst/>
              <a:gdLst/>
              <a:ahLst/>
              <a:cxnLst/>
              <a:rect l="l" t="t" r="r" b="b"/>
              <a:pathLst>
                <a:path w="1262175" h="1285125">
                  <a:moveTo>
                    <a:pt x="1137715" y="1285125"/>
                  </a:moveTo>
                  <a:lnTo>
                    <a:pt x="124460" y="1285125"/>
                  </a:lnTo>
                  <a:cubicBezTo>
                    <a:pt x="55880" y="1285125"/>
                    <a:pt x="0" y="1229245"/>
                    <a:pt x="0" y="11606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37715" y="0"/>
                  </a:lnTo>
                  <a:cubicBezTo>
                    <a:pt x="1206295" y="0"/>
                    <a:pt x="1262175" y="55880"/>
                    <a:pt x="1262175" y="124460"/>
                  </a:cubicBezTo>
                  <a:lnTo>
                    <a:pt x="1262175" y="1160665"/>
                  </a:lnTo>
                  <a:cubicBezTo>
                    <a:pt x="1262175" y="1229245"/>
                    <a:pt x="1206295" y="1285125"/>
                    <a:pt x="1137715" y="128512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3827992" y="5324929"/>
            <a:ext cx="3459883" cy="3522795"/>
            <a:chOff x="0" y="0"/>
            <a:chExt cx="1262175" cy="128512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62175" cy="1285125"/>
            </a:xfrm>
            <a:custGeom>
              <a:avLst/>
              <a:gdLst/>
              <a:ahLst/>
              <a:cxnLst/>
              <a:rect l="l" t="t" r="r" b="b"/>
              <a:pathLst>
                <a:path w="1262175" h="1285125">
                  <a:moveTo>
                    <a:pt x="1137715" y="1285125"/>
                  </a:moveTo>
                  <a:lnTo>
                    <a:pt x="124460" y="1285125"/>
                  </a:lnTo>
                  <a:cubicBezTo>
                    <a:pt x="55880" y="1285125"/>
                    <a:pt x="0" y="1229245"/>
                    <a:pt x="0" y="11606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37715" y="0"/>
                  </a:lnTo>
                  <a:cubicBezTo>
                    <a:pt x="1206295" y="0"/>
                    <a:pt x="1262175" y="55880"/>
                    <a:pt x="1262175" y="124460"/>
                  </a:cubicBezTo>
                  <a:lnTo>
                    <a:pt x="1262175" y="1160665"/>
                  </a:lnTo>
                  <a:cubicBezTo>
                    <a:pt x="1262175" y="1229245"/>
                    <a:pt x="1206295" y="1285125"/>
                    <a:pt x="1137715" y="128512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28700" y="847725"/>
            <a:ext cx="1623060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7599" spc="-243">
                <a:solidFill>
                  <a:srgbClr val="FFFFFF"/>
                </a:solidFill>
                <a:ea typeface="Gothic A1 Heavy"/>
              </a:rPr>
              <a:t>목차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7300" y="5618842"/>
            <a:ext cx="318293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2C6CD9"/>
                </a:solidFill>
                <a:ea typeface="Gothic A1 Heavy"/>
              </a:rPr>
              <a:t>프로젝트 개요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3790" y="7124954"/>
            <a:ext cx="3182930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6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Gothic A1 Medium"/>
              </a:rPr>
              <a:t>주제 및 기획의도</a:t>
            </a:r>
          </a:p>
          <a:p>
            <a:pPr marL="539749" lvl="1" indent="-269875">
              <a:lnSpc>
                <a:spcPts val="36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Gothic A1 Medium"/>
              </a:rPr>
              <a:t>개발 언어 및 툴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498233" y="5618842"/>
            <a:ext cx="318293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2C6CD9"/>
                </a:solidFill>
                <a:latin typeface="Gothic A1 Heavy"/>
              </a:rPr>
              <a:t>UX.UI </a:t>
            </a:r>
          </a:p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2C6CD9"/>
                </a:solidFill>
                <a:ea typeface="Gothic A1 Heavy"/>
              </a:rPr>
              <a:t>설계 및 디자인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04683" y="6856666"/>
            <a:ext cx="3182930" cy="187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6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Gothic A1 Medium"/>
              </a:rPr>
              <a:t>스타일 가이드</a:t>
            </a:r>
          </a:p>
          <a:p>
            <a:pPr marL="539749" lvl="1" indent="-269875">
              <a:lnSpc>
                <a:spcPts val="36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Gothic A1 Medium"/>
              </a:rPr>
              <a:t>벤치마킹</a:t>
            </a:r>
          </a:p>
          <a:p>
            <a:pPr marL="539749" lvl="1" indent="-269875">
              <a:lnSpc>
                <a:spcPts val="36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Gothic A1 Medium"/>
              </a:rPr>
              <a:t>와이어 프레임</a:t>
            </a:r>
          </a:p>
          <a:p>
            <a:pPr>
              <a:lnSpc>
                <a:spcPts val="3624"/>
              </a:lnSpc>
            </a:pPr>
            <a:endParaRPr lang="en-US" sz="2499">
              <a:solidFill>
                <a:srgbClr val="000000"/>
              </a:solidFill>
              <a:ea typeface="Gothic A1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829723" y="5618842"/>
            <a:ext cx="318293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2C6CD9"/>
                </a:solidFill>
                <a:ea typeface="Gothic A1 Heavy"/>
              </a:rPr>
              <a:t>반응형 웹 구현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829723" y="7353554"/>
            <a:ext cx="2364458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6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othic A1 Medium"/>
                <a:ea typeface="Gothic A1 Medium"/>
              </a:rPr>
              <a:t> 랜딩 페이지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114470" y="5618842"/>
            <a:ext cx="318293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2C6CD9"/>
                </a:solidFill>
                <a:ea typeface="Gothic A1 Heavy"/>
              </a:rPr>
              <a:t>자체 평가 및 소감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114470" y="7353554"/>
            <a:ext cx="3182930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6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Gothic A1 Medium"/>
              </a:rPr>
              <a:t>소감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4436012" y="-111134"/>
            <a:ext cx="3243005" cy="1309191"/>
            <a:chOff x="0" y="0"/>
            <a:chExt cx="4324006" cy="1745587"/>
          </a:xfrm>
        </p:grpSpPr>
        <p:sp>
          <p:nvSpPr>
            <p:cNvPr id="32" name="Freeform 32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6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81272" y="-1"/>
            <a:ext cx="7691938" cy="10287001"/>
            <a:chOff x="0" y="0"/>
            <a:chExt cx="10255917" cy="1419903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7194" r="14682"/>
            <a:stretch>
              <a:fillRect/>
            </a:stretch>
          </p:blipFill>
          <p:spPr>
            <a:xfrm>
              <a:off x="0" y="0"/>
              <a:ext cx="10255917" cy="14199032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704850"/>
            <a:ext cx="9911323" cy="1473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639"/>
              </a:lnSpc>
              <a:spcBef>
                <a:spcPct val="0"/>
              </a:spcBef>
            </a:pPr>
            <a:r>
              <a:rPr lang="en-US" sz="7599" spc="-258">
                <a:solidFill>
                  <a:srgbClr val="FFFFFF"/>
                </a:solidFill>
                <a:ea typeface="Gothic A1 Heavy"/>
              </a:rPr>
              <a:t>프로젝트 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2824" y="4415122"/>
            <a:ext cx="8102900" cy="208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395" lvl="1" indent="-647698" algn="ctr">
              <a:lnSpc>
                <a:spcPts val="8399"/>
              </a:lnSpc>
              <a:buFont typeface="Arial"/>
              <a:buChar char="•"/>
            </a:pPr>
            <a:r>
              <a:rPr lang="en-US" sz="5999">
                <a:solidFill>
                  <a:srgbClr val="FFFFFF"/>
                </a:solidFill>
                <a:ea typeface="Baekmuk Batang Bold"/>
              </a:rPr>
              <a:t>주제 및 기획의도</a:t>
            </a:r>
          </a:p>
          <a:p>
            <a:pPr marL="1295395" lvl="1" indent="-647698" algn="ctr">
              <a:lnSpc>
                <a:spcPts val="8399"/>
              </a:lnSpc>
              <a:buFont typeface="Arial"/>
              <a:buChar char="•"/>
            </a:pPr>
            <a:r>
              <a:rPr lang="en-US" sz="5999">
                <a:solidFill>
                  <a:srgbClr val="FFFFFF"/>
                </a:solidFill>
                <a:ea typeface="Baekmuk Batang Bold"/>
              </a:rPr>
              <a:t>개발언어 및 툴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-374650"/>
            <a:ext cx="18288001" cy="2736087"/>
            <a:chOff x="0" y="0"/>
            <a:chExt cx="5052405" cy="720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2405" cy="720616"/>
            </a:xfrm>
            <a:custGeom>
              <a:avLst/>
              <a:gdLst/>
              <a:ahLst/>
              <a:cxnLst/>
              <a:rect l="l" t="t" r="r" b="b"/>
              <a:pathLst>
                <a:path w="5052405" h="720616">
                  <a:moveTo>
                    <a:pt x="0" y="0"/>
                  </a:moveTo>
                  <a:lnTo>
                    <a:pt x="5052405" y="0"/>
                  </a:lnTo>
                  <a:lnTo>
                    <a:pt x="5052405" y="720616"/>
                  </a:lnTo>
                  <a:lnTo>
                    <a:pt x="0" y="720616"/>
                  </a:lnTo>
                  <a:close/>
                </a:path>
              </a:pathLst>
            </a:custGeom>
            <a:solidFill>
              <a:srgbClr val="2C6CD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52405" cy="768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36012" y="-111134"/>
            <a:ext cx="3243005" cy="1309191"/>
            <a:chOff x="0" y="0"/>
            <a:chExt cx="4324006" cy="1745587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8700" y="440819"/>
            <a:ext cx="1183227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7599" spc="-243">
                <a:solidFill>
                  <a:srgbClr val="FFFFFF"/>
                </a:solidFill>
                <a:ea typeface="Gothic A1 Heavy"/>
              </a:rPr>
              <a:t>주제 및 기획의도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24400" y="3968306"/>
            <a:ext cx="3542258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ea typeface="Baekmuk Batang Bold"/>
              </a:rPr>
              <a:t>사용</a:t>
            </a:r>
            <a:r>
              <a:rPr lang="en-US" sz="3500" dirty="0">
                <a:solidFill>
                  <a:srgbClr val="000000"/>
                </a:solidFill>
                <a:ea typeface="Baekmuk Batang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ea typeface="Baekmuk Batang Bold"/>
              </a:rPr>
              <a:t>설명이</a:t>
            </a:r>
            <a:r>
              <a:rPr lang="en-US" sz="3500" dirty="0">
                <a:solidFill>
                  <a:srgbClr val="000000"/>
                </a:solidFill>
                <a:ea typeface="Baekmuk Batang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ea typeface="Baekmuk Batang Bold"/>
              </a:rPr>
              <a:t>없다</a:t>
            </a:r>
            <a:endParaRPr lang="en-US" sz="3500" dirty="0">
              <a:solidFill>
                <a:srgbClr val="000000"/>
              </a:solidFill>
              <a:ea typeface="Baekmuk Batang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483341" y="4006683"/>
            <a:ext cx="4954525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ea typeface="Baekmuk Batang Bold"/>
              </a:rPr>
              <a:t>차량리스트가</a:t>
            </a:r>
            <a:r>
              <a:rPr lang="en-US" sz="3500" dirty="0">
                <a:solidFill>
                  <a:srgbClr val="000000"/>
                </a:solidFill>
                <a:ea typeface="Baekmuk Batang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ea typeface="Baekmuk Batang Bold"/>
              </a:rPr>
              <a:t>없다</a:t>
            </a:r>
            <a:endParaRPr lang="en-US" sz="3500" dirty="0">
              <a:solidFill>
                <a:srgbClr val="000000"/>
              </a:solidFill>
              <a:ea typeface="Baekmuk Batang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4783142" y="4805679"/>
            <a:ext cx="3456622" cy="455295"/>
            <a:chOff x="0" y="0"/>
            <a:chExt cx="4608830" cy="607060"/>
          </a:xfrm>
        </p:grpSpPr>
        <p:sp>
          <p:nvSpPr>
            <p:cNvPr id="14" name="Freeform 14"/>
            <p:cNvSpPr/>
            <p:nvPr/>
          </p:nvSpPr>
          <p:spPr>
            <a:xfrm>
              <a:off x="-43180" y="-57150"/>
              <a:ext cx="4696460" cy="770890"/>
            </a:xfrm>
            <a:custGeom>
              <a:avLst/>
              <a:gdLst/>
              <a:ahLst/>
              <a:cxnLst/>
              <a:rect l="l" t="t" r="r" b="b"/>
              <a:pathLst>
                <a:path w="4696460" h="770890">
                  <a:moveTo>
                    <a:pt x="93980" y="151130"/>
                  </a:moveTo>
                  <a:cubicBezTo>
                    <a:pt x="1384300" y="143510"/>
                    <a:pt x="1419860" y="121920"/>
                    <a:pt x="1562100" y="113030"/>
                  </a:cubicBezTo>
                  <a:cubicBezTo>
                    <a:pt x="1852930" y="95250"/>
                    <a:pt x="2628900" y="92710"/>
                    <a:pt x="2898140" y="107950"/>
                  </a:cubicBezTo>
                  <a:cubicBezTo>
                    <a:pt x="3016250" y="115570"/>
                    <a:pt x="3067050" y="132080"/>
                    <a:pt x="3152140" y="139700"/>
                  </a:cubicBezTo>
                  <a:cubicBezTo>
                    <a:pt x="3237230" y="146050"/>
                    <a:pt x="3293110" y="148590"/>
                    <a:pt x="3411220" y="151130"/>
                  </a:cubicBezTo>
                  <a:cubicBezTo>
                    <a:pt x="3662680" y="156210"/>
                    <a:pt x="4448810" y="0"/>
                    <a:pt x="4601210" y="151130"/>
                  </a:cubicBezTo>
                  <a:cubicBezTo>
                    <a:pt x="4695190" y="245110"/>
                    <a:pt x="4696460" y="513080"/>
                    <a:pt x="4601210" y="608330"/>
                  </a:cubicBezTo>
                  <a:cubicBezTo>
                    <a:pt x="4438650" y="770890"/>
                    <a:pt x="3613150" y="621030"/>
                    <a:pt x="3285490" y="607060"/>
                  </a:cubicBezTo>
                  <a:cubicBezTo>
                    <a:pt x="3087370" y="598170"/>
                    <a:pt x="3001010" y="574040"/>
                    <a:pt x="2813050" y="565150"/>
                  </a:cubicBezTo>
                  <a:cubicBezTo>
                    <a:pt x="2537460" y="553720"/>
                    <a:pt x="2014220" y="562610"/>
                    <a:pt x="1786890" y="566420"/>
                  </a:cubicBezTo>
                  <a:cubicBezTo>
                    <a:pt x="1675130" y="567690"/>
                    <a:pt x="1623060" y="566420"/>
                    <a:pt x="1536700" y="572770"/>
                  </a:cubicBezTo>
                  <a:cubicBezTo>
                    <a:pt x="1443990" y="580390"/>
                    <a:pt x="1376680" y="600710"/>
                    <a:pt x="1248410" y="608330"/>
                  </a:cubicBezTo>
                  <a:cubicBezTo>
                    <a:pt x="991870" y="624840"/>
                    <a:pt x="242570" y="762000"/>
                    <a:pt x="93980" y="613410"/>
                  </a:cubicBezTo>
                  <a:cubicBezTo>
                    <a:pt x="0" y="519430"/>
                    <a:pt x="93980" y="151130"/>
                    <a:pt x="93980" y="15113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11012740" y="4732329"/>
            <a:ext cx="3895725" cy="530543"/>
            <a:chOff x="0" y="0"/>
            <a:chExt cx="5194300" cy="707390"/>
          </a:xfrm>
        </p:grpSpPr>
        <p:sp>
          <p:nvSpPr>
            <p:cNvPr id="16" name="Freeform 16"/>
            <p:cNvSpPr/>
            <p:nvPr/>
          </p:nvSpPr>
          <p:spPr>
            <a:xfrm>
              <a:off x="-24130" y="13970"/>
              <a:ext cx="5265420" cy="828040"/>
            </a:xfrm>
            <a:custGeom>
              <a:avLst/>
              <a:gdLst/>
              <a:ahLst/>
              <a:cxnLst/>
              <a:rect l="l" t="t" r="r" b="b"/>
              <a:pathLst>
                <a:path w="5265420" h="828040">
                  <a:moveTo>
                    <a:pt x="132080" y="36830"/>
                  </a:moveTo>
                  <a:cubicBezTo>
                    <a:pt x="1314450" y="143510"/>
                    <a:pt x="2622550" y="92710"/>
                    <a:pt x="2987040" y="120650"/>
                  </a:cubicBezTo>
                  <a:cubicBezTo>
                    <a:pt x="3108960" y="130810"/>
                    <a:pt x="3140710" y="148590"/>
                    <a:pt x="3229610" y="157480"/>
                  </a:cubicBezTo>
                  <a:cubicBezTo>
                    <a:pt x="3336290" y="168910"/>
                    <a:pt x="3425190" y="171450"/>
                    <a:pt x="3587750" y="176530"/>
                  </a:cubicBezTo>
                  <a:cubicBezTo>
                    <a:pt x="3926840" y="186690"/>
                    <a:pt x="4982210" y="0"/>
                    <a:pt x="5166360" y="185420"/>
                  </a:cubicBezTo>
                  <a:cubicBezTo>
                    <a:pt x="5265420" y="284480"/>
                    <a:pt x="5265420" y="543560"/>
                    <a:pt x="5166360" y="642620"/>
                  </a:cubicBezTo>
                  <a:cubicBezTo>
                    <a:pt x="4978400" y="828040"/>
                    <a:pt x="3853180" y="641350"/>
                    <a:pt x="3547110" y="631190"/>
                  </a:cubicBezTo>
                  <a:cubicBezTo>
                    <a:pt x="3425190" y="627380"/>
                    <a:pt x="3382010" y="626110"/>
                    <a:pt x="3293110" y="617220"/>
                  </a:cubicBezTo>
                  <a:cubicBezTo>
                    <a:pt x="3195320" y="608330"/>
                    <a:pt x="3135630" y="588010"/>
                    <a:pt x="2985770" y="577850"/>
                  </a:cubicBezTo>
                  <a:cubicBezTo>
                    <a:pt x="2584450" y="551180"/>
                    <a:pt x="1295400" y="598170"/>
                    <a:pt x="765810" y="568960"/>
                  </a:cubicBezTo>
                  <a:cubicBezTo>
                    <a:pt x="469900" y="552450"/>
                    <a:pt x="165100" y="609600"/>
                    <a:pt x="74930" y="495300"/>
                  </a:cubicBezTo>
                  <a:cubicBezTo>
                    <a:pt x="0" y="402590"/>
                    <a:pt x="132080" y="36830"/>
                    <a:pt x="132080" y="3683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600075" y="7237095"/>
            <a:ext cx="17543145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ea typeface="Baekmuk Batang Bold"/>
              </a:rPr>
              <a:t>설명 및 차량리스트가 있는 반응형웹 사이트를 구현해보자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-374650"/>
            <a:ext cx="18288001" cy="2555875"/>
            <a:chOff x="0" y="0"/>
            <a:chExt cx="5052405" cy="6731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2405" cy="673152"/>
            </a:xfrm>
            <a:custGeom>
              <a:avLst/>
              <a:gdLst/>
              <a:ahLst/>
              <a:cxnLst/>
              <a:rect l="l" t="t" r="r" b="b"/>
              <a:pathLst>
                <a:path w="5052405" h="673152">
                  <a:moveTo>
                    <a:pt x="0" y="0"/>
                  </a:moveTo>
                  <a:lnTo>
                    <a:pt x="5052405" y="0"/>
                  </a:lnTo>
                  <a:lnTo>
                    <a:pt x="5052405" y="673152"/>
                  </a:lnTo>
                  <a:lnTo>
                    <a:pt x="0" y="673152"/>
                  </a:lnTo>
                  <a:close/>
                </a:path>
              </a:pathLst>
            </a:custGeom>
            <a:solidFill>
              <a:srgbClr val="2C6CD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52405" cy="720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36012" y="-111134"/>
            <a:ext cx="3243005" cy="1309191"/>
            <a:chOff x="0" y="0"/>
            <a:chExt cx="4324006" cy="1745587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6353813" y="3032687"/>
            <a:ext cx="1259582" cy="1436158"/>
          </a:xfrm>
          <a:custGeom>
            <a:avLst/>
            <a:gdLst/>
            <a:ahLst/>
            <a:cxnLst/>
            <a:rect l="l" t="t" r="r" b="b"/>
            <a:pathLst>
              <a:path w="1259582" h="1436158">
                <a:moveTo>
                  <a:pt x="0" y="0"/>
                </a:moveTo>
                <a:lnTo>
                  <a:pt x="1259581" y="0"/>
                </a:lnTo>
                <a:lnTo>
                  <a:pt x="1259581" y="1436158"/>
                </a:lnTo>
                <a:lnTo>
                  <a:pt x="0" y="1436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917654" y="6251673"/>
            <a:ext cx="1436158" cy="1436158"/>
          </a:xfrm>
          <a:custGeom>
            <a:avLst/>
            <a:gdLst/>
            <a:ahLst/>
            <a:cxnLst/>
            <a:rect l="l" t="t" r="r" b="b"/>
            <a:pathLst>
              <a:path w="1436158" h="1436158">
                <a:moveTo>
                  <a:pt x="0" y="0"/>
                </a:moveTo>
                <a:lnTo>
                  <a:pt x="1436159" y="0"/>
                </a:lnTo>
                <a:lnTo>
                  <a:pt x="1436159" y="1436158"/>
                </a:lnTo>
                <a:lnTo>
                  <a:pt x="0" y="1436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425921" y="3032687"/>
            <a:ext cx="1258122" cy="1436158"/>
          </a:xfrm>
          <a:custGeom>
            <a:avLst/>
            <a:gdLst/>
            <a:ahLst/>
            <a:cxnLst/>
            <a:rect l="l" t="t" r="r" b="b"/>
            <a:pathLst>
              <a:path w="1258122" h="1436158">
                <a:moveTo>
                  <a:pt x="0" y="0"/>
                </a:moveTo>
                <a:lnTo>
                  <a:pt x="1258122" y="0"/>
                </a:lnTo>
                <a:lnTo>
                  <a:pt x="1258122" y="1436158"/>
                </a:lnTo>
                <a:lnTo>
                  <a:pt x="0" y="1436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407306" y="3032687"/>
            <a:ext cx="1196637" cy="1354684"/>
          </a:xfrm>
          <a:custGeom>
            <a:avLst/>
            <a:gdLst/>
            <a:ahLst/>
            <a:cxnLst/>
            <a:rect l="l" t="t" r="r" b="b"/>
            <a:pathLst>
              <a:path w="1196637" h="1354684">
                <a:moveTo>
                  <a:pt x="0" y="0"/>
                </a:moveTo>
                <a:lnTo>
                  <a:pt x="1196637" y="0"/>
                </a:lnTo>
                <a:lnTo>
                  <a:pt x="1196637" y="1354683"/>
                </a:lnTo>
                <a:lnTo>
                  <a:pt x="0" y="13546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951516" y="6251673"/>
            <a:ext cx="1241163" cy="1231072"/>
          </a:xfrm>
          <a:custGeom>
            <a:avLst/>
            <a:gdLst/>
            <a:ahLst/>
            <a:cxnLst/>
            <a:rect l="l" t="t" r="r" b="b"/>
            <a:pathLst>
              <a:path w="1241163" h="1231072">
                <a:moveTo>
                  <a:pt x="0" y="0"/>
                </a:moveTo>
                <a:lnTo>
                  <a:pt x="1241163" y="0"/>
                </a:lnTo>
                <a:lnTo>
                  <a:pt x="1241163" y="1231072"/>
                </a:lnTo>
                <a:lnTo>
                  <a:pt x="0" y="12310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635402" y="6251673"/>
            <a:ext cx="1273971" cy="1273971"/>
          </a:xfrm>
          <a:custGeom>
            <a:avLst/>
            <a:gdLst/>
            <a:ahLst/>
            <a:cxnLst/>
            <a:rect l="l" t="t" r="r" b="b"/>
            <a:pathLst>
              <a:path w="1273971" h="1273971">
                <a:moveTo>
                  <a:pt x="0" y="0"/>
                </a:moveTo>
                <a:lnTo>
                  <a:pt x="1273972" y="0"/>
                </a:lnTo>
                <a:lnTo>
                  <a:pt x="1273972" y="1273971"/>
                </a:lnTo>
                <a:lnTo>
                  <a:pt x="0" y="12739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39827" y="362486"/>
            <a:ext cx="1183227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7599" spc="-243">
                <a:solidFill>
                  <a:srgbClr val="FFFFFF"/>
                </a:solidFill>
                <a:ea typeface="Gothic A1 Heavy"/>
              </a:rPr>
              <a:t>개발 언어 및 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38682" y="4764405"/>
            <a:ext cx="6867412" cy="67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dirty="0">
                <a:solidFill>
                  <a:srgbClr val="000000"/>
                </a:solidFill>
                <a:latin typeface="Baekmuk Batang Bold"/>
              </a:rPr>
              <a:t>html     </a:t>
            </a:r>
            <a:r>
              <a:rPr lang="en-US" sz="3900" dirty="0" err="1">
                <a:solidFill>
                  <a:srgbClr val="000000"/>
                </a:solidFill>
                <a:latin typeface="Baekmuk Batang Bold"/>
              </a:rPr>
              <a:t>css</a:t>
            </a:r>
            <a:r>
              <a:rPr lang="en-US" sz="3900" dirty="0">
                <a:solidFill>
                  <a:srgbClr val="000000"/>
                </a:solidFill>
                <a:latin typeface="Baekmuk Batang Bold"/>
              </a:rPr>
              <a:t>   JavaScript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10066" y="8254723"/>
            <a:ext cx="724644" cy="67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Baekmuk Batang Bold"/>
              </a:rPr>
              <a:t>XD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14800" y="8254723"/>
            <a:ext cx="2702214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dirty="0">
                <a:solidFill>
                  <a:srgbClr val="000000"/>
                </a:solidFill>
                <a:latin typeface="Baekmuk Batang Bold"/>
              </a:rPr>
              <a:t>VS Code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69440" y="8238294"/>
            <a:ext cx="1123239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dirty="0">
                <a:solidFill>
                  <a:srgbClr val="000000"/>
                </a:solidFill>
                <a:latin typeface="Baekmuk Batang Bold"/>
              </a:rPr>
              <a:t>PS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46393" y="-1"/>
            <a:ext cx="12941607" cy="10287001"/>
            <a:chOff x="0" y="0"/>
            <a:chExt cx="17502423" cy="1419903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101" r="15772"/>
            <a:stretch>
              <a:fillRect/>
            </a:stretch>
          </p:blipFill>
          <p:spPr>
            <a:xfrm>
              <a:off x="0" y="0"/>
              <a:ext cx="17502423" cy="1419903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215190" y="0"/>
            <a:ext cx="7773787" cy="10287000"/>
            <a:chOff x="0" y="0"/>
            <a:chExt cx="2047417" cy="28492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7417" cy="2849237"/>
            </a:xfrm>
            <a:custGeom>
              <a:avLst/>
              <a:gdLst/>
              <a:ahLst/>
              <a:cxnLst/>
              <a:rect l="l" t="t" r="r" b="b"/>
              <a:pathLst>
                <a:path w="2047417" h="2849237">
                  <a:moveTo>
                    <a:pt x="0" y="0"/>
                  </a:moveTo>
                  <a:lnTo>
                    <a:pt x="2047417" y="0"/>
                  </a:lnTo>
                  <a:lnTo>
                    <a:pt x="2047417" y="2849237"/>
                  </a:lnTo>
                  <a:lnTo>
                    <a:pt x="0" y="2849237"/>
                  </a:lnTo>
                  <a:close/>
                </a:path>
              </a:pathLst>
            </a:custGeom>
            <a:solidFill>
              <a:srgbClr val="2C6CD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047417" cy="2896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36118" y="762000"/>
            <a:ext cx="6529897" cy="268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31"/>
              </a:lnSpc>
            </a:pPr>
            <a:r>
              <a:rPr lang="en-US" sz="7599" spc="-189">
                <a:solidFill>
                  <a:srgbClr val="FFFFFF"/>
                </a:solidFill>
                <a:latin typeface="Gothic A1 Heavy"/>
              </a:rPr>
              <a:t>UX.UI</a:t>
            </a:r>
          </a:p>
          <a:p>
            <a:pPr marL="0" lvl="0" indent="0" algn="l">
              <a:lnSpc>
                <a:spcPts val="10031"/>
              </a:lnSpc>
            </a:pPr>
            <a:r>
              <a:rPr lang="en-US" sz="7599" spc="-189">
                <a:solidFill>
                  <a:srgbClr val="FFFFFF"/>
                </a:solidFill>
                <a:ea typeface="Gothic A1 Heavy"/>
              </a:rPr>
              <a:t>설계 및 디자인</a:t>
            </a:r>
          </a:p>
        </p:txBody>
      </p:sp>
      <p:sp>
        <p:nvSpPr>
          <p:cNvPr id="9" name="Freeform 9"/>
          <p:cNvSpPr/>
          <p:nvPr/>
        </p:nvSpPr>
        <p:spPr>
          <a:xfrm rot="5400000">
            <a:off x="7302806" y="-543875"/>
            <a:ext cx="1468750" cy="2937500"/>
          </a:xfrm>
          <a:custGeom>
            <a:avLst/>
            <a:gdLst/>
            <a:ahLst/>
            <a:cxnLst/>
            <a:rect l="l" t="t" r="r" b="b"/>
            <a:pathLst>
              <a:path w="1468750" h="2937500">
                <a:moveTo>
                  <a:pt x="0" y="0"/>
                </a:moveTo>
                <a:lnTo>
                  <a:pt x="1468750" y="0"/>
                </a:lnTo>
                <a:lnTo>
                  <a:pt x="1468750" y="2937500"/>
                </a:lnTo>
                <a:lnTo>
                  <a:pt x="0" y="2937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4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23249" y="4851433"/>
            <a:ext cx="5405140" cy="2808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dirty="0" err="1">
                <a:solidFill>
                  <a:srgbClr val="FFFFFF"/>
                </a:solidFill>
                <a:ea typeface="Baekmuk Batang Bold"/>
              </a:rPr>
              <a:t>스타일</a:t>
            </a:r>
            <a:r>
              <a:rPr lang="en-US" sz="5199" dirty="0">
                <a:solidFill>
                  <a:srgbClr val="FFFFFF"/>
                </a:solidFill>
                <a:ea typeface="Baekmuk Batang Bold"/>
              </a:rPr>
              <a:t> </a:t>
            </a:r>
            <a:r>
              <a:rPr lang="en-US" sz="5199" dirty="0" err="1">
                <a:solidFill>
                  <a:srgbClr val="FFFFFF"/>
                </a:solidFill>
                <a:ea typeface="Baekmuk Batang Bold"/>
              </a:rPr>
              <a:t>가이드</a:t>
            </a:r>
            <a:endParaRPr lang="en-US" sz="5199" dirty="0">
              <a:solidFill>
                <a:srgbClr val="FFFFFF"/>
              </a:solidFill>
              <a:ea typeface="Baekmuk Batang Bold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 dirty="0" err="1">
                <a:solidFill>
                  <a:srgbClr val="FFFFFF"/>
                </a:solidFill>
                <a:ea typeface="Baekmuk Batang Bold"/>
              </a:rPr>
              <a:t>벤치</a:t>
            </a:r>
            <a:r>
              <a:rPr lang="en-US" sz="5199" dirty="0">
                <a:solidFill>
                  <a:srgbClr val="FFFFFF"/>
                </a:solidFill>
                <a:ea typeface="Baekmuk Batang Bold"/>
              </a:rPr>
              <a:t> </a:t>
            </a:r>
            <a:r>
              <a:rPr lang="en-US" sz="5199" dirty="0" err="1">
                <a:solidFill>
                  <a:srgbClr val="FFFFFF"/>
                </a:solidFill>
                <a:ea typeface="Baekmuk Batang Bold"/>
              </a:rPr>
              <a:t>마킹</a:t>
            </a:r>
            <a:endParaRPr lang="en-US" sz="5199" dirty="0">
              <a:solidFill>
                <a:srgbClr val="FFFFFF"/>
              </a:solidFill>
              <a:ea typeface="Baekmuk Batang Bold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 dirty="0" err="1">
                <a:solidFill>
                  <a:srgbClr val="FFFFFF"/>
                </a:solidFill>
                <a:ea typeface="Baekmuk Batang Bold"/>
              </a:rPr>
              <a:t>와이어</a:t>
            </a:r>
            <a:r>
              <a:rPr lang="en-US" sz="5199" dirty="0">
                <a:solidFill>
                  <a:srgbClr val="FFFFFF"/>
                </a:solidFill>
                <a:ea typeface="Baekmuk Batang Bold"/>
              </a:rPr>
              <a:t> </a:t>
            </a:r>
            <a:r>
              <a:rPr lang="en-US" sz="5199" dirty="0" err="1" smtClean="0">
                <a:solidFill>
                  <a:srgbClr val="FFFFFF"/>
                </a:solidFill>
                <a:ea typeface="Baekmuk Batang Bold"/>
              </a:rPr>
              <a:t>프레임</a:t>
            </a:r>
            <a:endParaRPr lang="en-US" sz="5199" dirty="0">
              <a:solidFill>
                <a:srgbClr val="FFFFFF"/>
              </a:solidFill>
              <a:ea typeface="Baekmuk Batang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-374650"/>
            <a:ext cx="18288001" cy="2555875"/>
            <a:chOff x="0" y="0"/>
            <a:chExt cx="5052405" cy="6731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2405" cy="673152"/>
            </a:xfrm>
            <a:custGeom>
              <a:avLst/>
              <a:gdLst/>
              <a:ahLst/>
              <a:cxnLst/>
              <a:rect l="l" t="t" r="r" b="b"/>
              <a:pathLst>
                <a:path w="5052405" h="673152">
                  <a:moveTo>
                    <a:pt x="0" y="0"/>
                  </a:moveTo>
                  <a:lnTo>
                    <a:pt x="5052405" y="0"/>
                  </a:lnTo>
                  <a:lnTo>
                    <a:pt x="5052405" y="673152"/>
                  </a:lnTo>
                  <a:lnTo>
                    <a:pt x="0" y="673152"/>
                  </a:lnTo>
                  <a:close/>
                </a:path>
              </a:pathLst>
            </a:custGeom>
            <a:solidFill>
              <a:srgbClr val="2C6CD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52405" cy="720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36012" y="-111134"/>
            <a:ext cx="3243005" cy="1309191"/>
            <a:chOff x="0" y="0"/>
            <a:chExt cx="4324006" cy="1745587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394584" y="4255966"/>
            <a:ext cx="2367688" cy="2152892"/>
            <a:chOff x="0" y="0"/>
            <a:chExt cx="623589" cy="5670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3589" cy="567017"/>
            </a:xfrm>
            <a:custGeom>
              <a:avLst/>
              <a:gdLst/>
              <a:ahLst/>
              <a:cxnLst/>
              <a:rect l="l" t="t" r="r" b="b"/>
              <a:pathLst>
                <a:path w="623589" h="567017">
                  <a:moveTo>
                    <a:pt x="166761" y="0"/>
                  </a:moveTo>
                  <a:lnTo>
                    <a:pt x="456828" y="0"/>
                  </a:lnTo>
                  <a:cubicBezTo>
                    <a:pt x="548927" y="0"/>
                    <a:pt x="623589" y="74661"/>
                    <a:pt x="623589" y="166761"/>
                  </a:cubicBezTo>
                  <a:lnTo>
                    <a:pt x="623589" y="400256"/>
                  </a:lnTo>
                  <a:cubicBezTo>
                    <a:pt x="623589" y="492356"/>
                    <a:pt x="548927" y="567017"/>
                    <a:pt x="456828" y="567017"/>
                  </a:cubicBezTo>
                  <a:lnTo>
                    <a:pt x="166761" y="567017"/>
                  </a:lnTo>
                  <a:cubicBezTo>
                    <a:pt x="74661" y="567017"/>
                    <a:pt x="0" y="492356"/>
                    <a:pt x="0" y="400256"/>
                  </a:cubicBezTo>
                  <a:lnTo>
                    <a:pt x="0" y="166761"/>
                  </a:lnTo>
                  <a:cubicBezTo>
                    <a:pt x="0" y="74661"/>
                    <a:pt x="74661" y="0"/>
                    <a:pt x="166761" y="0"/>
                  </a:cubicBezTo>
                  <a:close/>
                </a:path>
              </a:pathLst>
            </a:custGeom>
            <a:solidFill>
              <a:srgbClr val="DDDDD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623589" cy="690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2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56136" y="4255966"/>
            <a:ext cx="2367688" cy="2152892"/>
            <a:chOff x="0" y="0"/>
            <a:chExt cx="623589" cy="5670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3589" cy="567017"/>
            </a:xfrm>
            <a:custGeom>
              <a:avLst/>
              <a:gdLst/>
              <a:ahLst/>
              <a:cxnLst/>
              <a:rect l="l" t="t" r="r" b="b"/>
              <a:pathLst>
                <a:path w="623589" h="567017">
                  <a:moveTo>
                    <a:pt x="166761" y="0"/>
                  </a:moveTo>
                  <a:lnTo>
                    <a:pt x="456828" y="0"/>
                  </a:lnTo>
                  <a:cubicBezTo>
                    <a:pt x="548927" y="0"/>
                    <a:pt x="623589" y="74661"/>
                    <a:pt x="623589" y="166761"/>
                  </a:cubicBezTo>
                  <a:lnTo>
                    <a:pt x="623589" y="400256"/>
                  </a:lnTo>
                  <a:cubicBezTo>
                    <a:pt x="623589" y="492356"/>
                    <a:pt x="548927" y="567017"/>
                    <a:pt x="456828" y="567017"/>
                  </a:cubicBezTo>
                  <a:lnTo>
                    <a:pt x="166761" y="567017"/>
                  </a:lnTo>
                  <a:cubicBezTo>
                    <a:pt x="74661" y="567017"/>
                    <a:pt x="0" y="492356"/>
                    <a:pt x="0" y="400256"/>
                  </a:cubicBezTo>
                  <a:lnTo>
                    <a:pt x="0" y="166761"/>
                  </a:lnTo>
                  <a:cubicBezTo>
                    <a:pt x="0" y="74661"/>
                    <a:pt x="74661" y="0"/>
                    <a:pt x="16676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23825"/>
              <a:ext cx="623589" cy="690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2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81074" y="4255966"/>
            <a:ext cx="2367688" cy="2152892"/>
            <a:chOff x="0" y="0"/>
            <a:chExt cx="623589" cy="56701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3589" cy="567017"/>
            </a:xfrm>
            <a:custGeom>
              <a:avLst/>
              <a:gdLst/>
              <a:ahLst/>
              <a:cxnLst/>
              <a:rect l="l" t="t" r="r" b="b"/>
              <a:pathLst>
                <a:path w="623589" h="567017">
                  <a:moveTo>
                    <a:pt x="166761" y="0"/>
                  </a:moveTo>
                  <a:lnTo>
                    <a:pt x="456828" y="0"/>
                  </a:lnTo>
                  <a:cubicBezTo>
                    <a:pt x="548927" y="0"/>
                    <a:pt x="623589" y="74661"/>
                    <a:pt x="623589" y="166761"/>
                  </a:cubicBezTo>
                  <a:lnTo>
                    <a:pt x="623589" y="400256"/>
                  </a:lnTo>
                  <a:cubicBezTo>
                    <a:pt x="623589" y="492356"/>
                    <a:pt x="548927" y="567017"/>
                    <a:pt x="456828" y="567017"/>
                  </a:cubicBezTo>
                  <a:lnTo>
                    <a:pt x="166761" y="567017"/>
                  </a:lnTo>
                  <a:cubicBezTo>
                    <a:pt x="74661" y="567017"/>
                    <a:pt x="0" y="492356"/>
                    <a:pt x="0" y="400256"/>
                  </a:cubicBezTo>
                  <a:lnTo>
                    <a:pt x="0" y="166761"/>
                  </a:lnTo>
                  <a:cubicBezTo>
                    <a:pt x="0" y="74661"/>
                    <a:pt x="74661" y="0"/>
                    <a:pt x="166761" y="0"/>
                  </a:cubicBezTo>
                  <a:close/>
                </a:path>
              </a:pathLst>
            </a:custGeom>
            <a:solidFill>
              <a:srgbClr val="D4946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623589" cy="690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24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666901" y="3784819"/>
            <a:ext cx="6220288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Baekmuk Batang Bold"/>
              </a:rPr>
              <a:t>Noto Sans Korean</a:t>
            </a:r>
          </a:p>
        </p:txBody>
      </p:sp>
      <p:sp>
        <p:nvSpPr>
          <p:cNvPr id="19" name="AutoShape 19"/>
          <p:cNvSpPr/>
          <p:nvPr/>
        </p:nvSpPr>
        <p:spPr>
          <a:xfrm>
            <a:off x="9526757" y="2912316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0" name="Freeform 20"/>
          <p:cNvSpPr/>
          <p:nvPr/>
        </p:nvSpPr>
        <p:spPr>
          <a:xfrm>
            <a:off x="447006" y="7671560"/>
            <a:ext cx="2388524" cy="1910819"/>
          </a:xfrm>
          <a:custGeom>
            <a:avLst/>
            <a:gdLst/>
            <a:ahLst/>
            <a:cxnLst/>
            <a:rect l="l" t="t" r="r" b="b"/>
            <a:pathLst>
              <a:path w="2388524" h="1910819">
                <a:moveTo>
                  <a:pt x="0" y="0"/>
                </a:moveTo>
                <a:lnTo>
                  <a:pt x="2388524" y="0"/>
                </a:lnTo>
                <a:lnTo>
                  <a:pt x="2388524" y="1910820"/>
                </a:lnTo>
                <a:lnTo>
                  <a:pt x="0" y="1910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949777" y="7493736"/>
            <a:ext cx="1910819" cy="1910819"/>
          </a:xfrm>
          <a:custGeom>
            <a:avLst/>
            <a:gdLst/>
            <a:ahLst/>
            <a:cxnLst/>
            <a:rect l="l" t="t" r="r" b="b"/>
            <a:pathLst>
              <a:path w="1910819" h="1910819">
                <a:moveTo>
                  <a:pt x="0" y="0"/>
                </a:moveTo>
                <a:lnTo>
                  <a:pt x="1910819" y="0"/>
                </a:lnTo>
                <a:lnTo>
                  <a:pt x="1910819" y="1910820"/>
                </a:lnTo>
                <a:lnTo>
                  <a:pt x="0" y="1910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178547" y="7493736"/>
            <a:ext cx="1572744" cy="1798355"/>
          </a:xfrm>
          <a:custGeom>
            <a:avLst/>
            <a:gdLst/>
            <a:ahLst/>
            <a:cxnLst/>
            <a:rect l="l" t="t" r="r" b="b"/>
            <a:pathLst>
              <a:path w="1572744" h="1798355">
                <a:moveTo>
                  <a:pt x="0" y="0"/>
                </a:moveTo>
                <a:lnTo>
                  <a:pt x="1572743" y="0"/>
                </a:lnTo>
                <a:lnTo>
                  <a:pt x="1572743" y="1798356"/>
                </a:lnTo>
                <a:lnTo>
                  <a:pt x="0" y="17983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691682" y="362486"/>
            <a:ext cx="1183227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7599" spc="-243">
                <a:solidFill>
                  <a:srgbClr val="FFFFFF"/>
                </a:solidFill>
                <a:ea typeface="Gothic A1 Heavy"/>
              </a:rPr>
              <a:t>스타일 가이드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20263" y="5091636"/>
            <a:ext cx="2242009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Jeju Hallasan"/>
              </a:rPr>
              <a:t>Gainsboro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Jeju Hallasan"/>
              </a:rPr>
              <a:t>#ddd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949777" y="5030041"/>
            <a:ext cx="1580406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ju Hallasan"/>
              </a:rPr>
              <a:t>white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ju Hallasan"/>
              </a:rPr>
              <a:t>#ffffff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73512" y="5568521"/>
            <a:ext cx="1782812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ju Hallasan"/>
              </a:rPr>
              <a:t>#d49466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69359" y="2262506"/>
            <a:ext cx="5193209" cy="1377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ea typeface="Nanum Gothic Bold"/>
              </a:rPr>
              <a:t>폰트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8281" y="2370439"/>
            <a:ext cx="8619895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solidFill>
                  <a:srgbClr val="000000"/>
                </a:solidFill>
                <a:latin typeface="Nanum Gothic Bold"/>
                <a:ea typeface="Nanum Gothic Bold"/>
              </a:rPr>
              <a:t>색상</a:t>
            </a:r>
            <a:r>
              <a:rPr lang="en-US" sz="8000" dirty="0">
                <a:solidFill>
                  <a:srgbClr val="000000"/>
                </a:solidFill>
                <a:latin typeface="Nanum Gothic Bold"/>
                <a:ea typeface="Nanum Gothic Bold"/>
              </a:rPr>
              <a:t> , </a:t>
            </a:r>
            <a:r>
              <a:rPr lang="en-US" sz="8000" dirty="0" err="1">
                <a:solidFill>
                  <a:srgbClr val="000000"/>
                </a:solidFill>
                <a:latin typeface="Nanum Gothic Bold"/>
                <a:ea typeface="Nanum Gothic Bold"/>
              </a:rPr>
              <a:t>로고,아이콘</a:t>
            </a:r>
            <a:endParaRPr lang="en-US" sz="8000" dirty="0">
              <a:solidFill>
                <a:srgbClr val="000000"/>
              </a:solidFill>
              <a:latin typeface="Nanum Gothic Bold"/>
              <a:ea typeface="Nanum Gothic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139238" y="4830762"/>
            <a:ext cx="9525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  <a:spcBef>
                <a:spcPct val="0"/>
              </a:spcBef>
            </a:pPr>
            <a:endParaRPr/>
          </a:p>
        </p:txBody>
      </p:sp>
      <p:sp>
        <p:nvSpPr>
          <p:cNvPr id="30" name="TextBox 30"/>
          <p:cNvSpPr txBox="1"/>
          <p:nvPr/>
        </p:nvSpPr>
        <p:spPr>
          <a:xfrm>
            <a:off x="9918501" y="4859337"/>
            <a:ext cx="571559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Source Han Sans KR Medium"/>
              </a:rPr>
              <a:t>Noto Sans Korean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907757" y="6063186"/>
            <a:ext cx="587275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Source Han Sans KR Bold"/>
              </a:rPr>
              <a:t>Noto Sans Korean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142465" y="6301946"/>
            <a:ext cx="1282005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Gothic A1 Medium"/>
              </a:rPr>
              <a:t>Bold 700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919846" y="5143071"/>
            <a:ext cx="1796653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othic A1 Medium"/>
              </a:rPr>
              <a:t>Medium 500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139238" y="4830762"/>
            <a:ext cx="9525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  <a:spcBef>
                <a:spcPct val="0"/>
              </a:spcBef>
            </a:pPr>
            <a:endParaRPr/>
          </a:p>
        </p:txBody>
      </p:sp>
      <p:sp>
        <p:nvSpPr>
          <p:cNvPr id="35" name="TextBox 35"/>
          <p:cNvSpPr txBox="1"/>
          <p:nvPr/>
        </p:nvSpPr>
        <p:spPr>
          <a:xfrm>
            <a:off x="16250467" y="4083754"/>
            <a:ext cx="1135410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Gothic A1 Medium"/>
              </a:rPr>
              <a:t>Regular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907757" y="8526986"/>
            <a:ext cx="4780508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Source Sans Pro Bold"/>
              </a:rPr>
              <a:t>Source Code Pro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253839" y="8790442"/>
            <a:ext cx="158636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Gothic A1 Medium"/>
              </a:rPr>
              <a:t>Bold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918501" y="7408011"/>
            <a:ext cx="4581674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Source Sans Pro"/>
              </a:rPr>
              <a:t>Source Code Pro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125923" y="7607506"/>
            <a:ext cx="1714277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Gothic A1 Medium"/>
              </a:rPr>
              <a:t>Regula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-374650"/>
            <a:ext cx="18288001" cy="2347245"/>
            <a:chOff x="0" y="0"/>
            <a:chExt cx="5052405" cy="6182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2405" cy="618204"/>
            </a:xfrm>
            <a:custGeom>
              <a:avLst/>
              <a:gdLst/>
              <a:ahLst/>
              <a:cxnLst/>
              <a:rect l="l" t="t" r="r" b="b"/>
              <a:pathLst>
                <a:path w="5052405" h="618204">
                  <a:moveTo>
                    <a:pt x="0" y="0"/>
                  </a:moveTo>
                  <a:lnTo>
                    <a:pt x="5052405" y="0"/>
                  </a:lnTo>
                  <a:lnTo>
                    <a:pt x="5052405" y="618204"/>
                  </a:lnTo>
                  <a:lnTo>
                    <a:pt x="0" y="618204"/>
                  </a:lnTo>
                  <a:close/>
                </a:path>
              </a:pathLst>
            </a:custGeom>
            <a:solidFill>
              <a:srgbClr val="2C6CD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52405" cy="665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75633" y="271463"/>
            <a:ext cx="1623060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119"/>
              </a:lnSpc>
              <a:spcBef>
                <a:spcPct val="0"/>
              </a:spcBef>
            </a:pPr>
            <a:r>
              <a:rPr lang="en-US" sz="7599" spc="-341">
                <a:solidFill>
                  <a:srgbClr val="FFFFFF"/>
                </a:solidFill>
                <a:ea typeface="Gothic A1 Heavy"/>
              </a:rPr>
              <a:t>벤치마킹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436012" y="-111134"/>
            <a:ext cx="3243005" cy="1309191"/>
            <a:chOff x="0" y="0"/>
            <a:chExt cx="4324006" cy="1745587"/>
          </a:xfrm>
        </p:grpSpPr>
        <p:sp>
          <p:nvSpPr>
            <p:cNvPr id="7" name="Freeform 7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3657600" y="2350573"/>
            <a:ext cx="3379972" cy="5614120"/>
          </a:xfrm>
          <a:custGeom>
            <a:avLst/>
            <a:gdLst/>
            <a:ahLst/>
            <a:cxnLst/>
            <a:rect l="l" t="t" r="r" b="b"/>
            <a:pathLst>
              <a:path w="3379972" h="5614120">
                <a:moveTo>
                  <a:pt x="0" y="0"/>
                </a:moveTo>
                <a:lnTo>
                  <a:pt x="3379972" y="0"/>
                </a:lnTo>
                <a:lnTo>
                  <a:pt x="3379972" y="5614119"/>
                </a:lnTo>
                <a:lnTo>
                  <a:pt x="0" y="5614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07" r="-7207" b="-57148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74101" y="2251076"/>
            <a:ext cx="3489211" cy="5614120"/>
          </a:xfrm>
          <a:custGeom>
            <a:avLst/>
            <a:gdLst/>
            <a:ahLst/>
            <a:cxnLst/>
            <a:rect l="l" t="t" r="r" b="b"/>
            <a:pathLst>
              <a:path w="3489211" h="5614120">
                <a:moveTo>
                  <a:pt x="0" y="0"/>
                </a:moveTo>
                <a:lnTo>
                  <a:pt x="3489211" y="0"/>
                </a:lnTo>
                <a:lnTo>
                  <a:pt x="3489211" y="5614119"/>
                </a:lnTo>
                <a:lnTo>
                  <a:pt x="0" y="5614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909" b="-3244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57400" y="8473047"/>
            <a:ext cx="625681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5200" spc="-187" dirty="0" err="1">
                <a:solidFill>
                  <a:srgbClr val="2C6CD9"/>
                </a:solidFill>
                <a:ea typeface="Gothic A1 Heavy"/>
              </a:rPr>
              <a:t>쏘카</a:t>
            </a:r>
            <a:endParaRPr lang="en-US" sz="5200" spc="-187" dirty="0">
              <a:solidFill>
                <a:srgbClr val="2C6CD9"/>
              </a:solidFill>
              <a:ea typeface="Gothic A1 Heav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890298" y="8506665"/>
            <a:ext cx="625681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5200" spc="-98" dirty="0" err="1">
                <a:solidFill>
                  <a:srgbClr val="2C6CD9"/>
                </a:solidFill>
                <a:ea typeface="Gothic A1 Heavy"/>
              </a:rPr>
              <a:t>그린카</a:t>
            </a:r>
            <a:endParaRPr lang="en-US" sz="5200" spc="-98" dirty="0">
              <a:solidFill>
                <a:srgbClr val="2C6CD9"/>
              </a:solidFill>
              <a:ea typeface="Gothic A1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75633" y="3362960"/>
            <a:ext cx="6660682" cy="57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smtClean="0">
                <a:solidFill>
                  <a:srgbClr val="000000"/>
                </a:solidFill>
                <a:latin typeface="Source Han Sans KR"/>
              </a:rPr>
              <a:t> </a:t>
            </a:r>
            <a:endParaRPr lang="en-US" sz="3399" dirty="0">
              <a:solidFill>
                <a:srgbClr val="000000"/>
              </a:solidFill>
              <a:latin typeface="Source Han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81225"/>
            <a:ext cx="18288000" cy="8105775"/>
            <a:chOff x="0" y="0"/>
            <a:chExt cx="4816593" cy="21348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134854"/>
            </a:xfrm>
            <a:custGeom>
              <a:avLst/>
              <a:gdLst/>
              <a:ahLst/>
              <a:cxnLst/>
              <a:rect l="l" t="t" r="r" b="b"/>
              <a:pathLst>
                <a:path w="4816592" h="2134854">
                  <a:moveTo>
                    <a:pt x="0" y="0"/>
                  </a:moveTo>
                  <a:lnTo>
                    <a:pt x="4816592" y="0"/>
                  </a:lnTo>
                  <a:lnTo>
                    <a:pt x="4816592" y="2134854"/>
                  </a:lnTo>
                  <a:lnTo>
                    <a:pt x="0" y="2134854"/>
                  </a:lnTo>
                  <a:close/>
                </a:path>
              </a:pathLst>
            </a:custGeom>
            <a:solidFill>
              <a:srgbClr val="64D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4816593" cy="2258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2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" y="-294408"/>
            <a:ext cx="18288001" cy="2475633"/>
            <a:chOff x="0" y="0"/>
            <a:chExt cx="5052405" cy="6520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2405" cy="652018"/>
            </a:xfrm>
            <a:custGeom>
              <a:avLst/>
              <a:gdLst/>
              <a:ahLst/>
              <a:cxnLst/>
              <a:rect l="l" t="t" r="r" b="b"/>
              <a:pathLst>
                <a:path w="5052405" h="652018">
                  <a:moveTo>
                    <a:pt x="0" y="0"/>
                  </a:moveTo>
                  <a:lnTo>
                    <a:pt x="5052405" y="0"/>
                  </a:lnTo>
                  <a:lnTo>
                    <a:pt x="5052405" y="652018"/>
                  </a:lnTo>
                  <a:lnTo>
                    <a:pt x="0" y="652018"/>
                  </a:lnTo>
                  <a:close/>
                </a:path>
              </a:pathLst>
            </a:custGeom>
            <a:solidFill>
              <a:srgbClr val="2C6CD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052405" cy="699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36012" y="-111134"/>
            <a:ext cx="3243005" cy="1309191"/>
            <a:chOff x="0" y="0"/>
            <a:chExt cx="4324006" cy="1745587"/>
          </a:xfrm>
        </p:grpSpPr>
        <p:sp>
          <p:nvSpPr>
            <p:cNvPr id="9" name="Freeform 9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6571971" y="4585500"/>
            <a:ext cx="1508225" cy="4769091"/>
          </a:xfrm>
          <a:custGeom>
            <a:avLst/>
            <a:gdLst/>
            <a:ahLst/>
            <a:cxnLst/>
            <a:rect l="l" t="t" r="r" b="b"/>
            <a:pathLst>
              <a:path w="1508225" h="4769091">
                <a:moveTo>
                  <a:pt x="0" y="0"/>
                </a:moveTo>
                <a:lnTo>
                  <a:pt x="1508225" y="0"/>
                </a:lnTo>
                <a:lnTo>
                  <a:pt x="1508225" y="4769091"/>
                </a:lnTo>
                <a:lnTo>
                  <a:pt x="0" y="4769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339846" y="4585500"/>
            <a:ext cx="1508225" cy="4769091"/>
          </a:xfrm>
          <a:custGeom>
            <a:avLst/>
            <a:gdLst/>
            <a:ahLst/>
            <a:cxnLst/>
            <a:rect l="l" t="t" r="r" b="b"/>
            <a:pathLst>
              <a:path w="1508225" h="4769091">
                <a:moveTo>
                  <a:pt x="0" y="0"/>
                </a:moveTo>
                <a:lnTo>
                  <a:pt x="1508225" y="0"/>
                </a:lnTo>
                <a:lnTo>
                  <a:pt x="1508225" y="4769091"/>
                </a:lnTo>
                <a:lnTo>
                  <a:pt x="0" y="47690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49340" y="4585500"/>
            <a:ext cx="2066606" cy="4769091"/>
          </a:xfrm>
          <a:custGeom>
            <a:avLst/>
            <a:gdLst/>
            <a:ahLst/>
            <a:cxnLst/>
            <a:rect l="l" t="t" r="r" b="b"/>
            <a:pathLst>
              <a:path w="2066606" h="4769091">
                <a:moveTo>
                  <a:pt x="0" y="0"/>
                </a:moveTo>
                <a:lnTo>
                  <a:pt x="2066606" y="0"/>
                </a:lnTo>
                <a:lnTo>
                  <a:pt x="2066606" y="4769091"/>
                </a:lnTo>
                <a:lnTo>
                  <a:pt x="0" y="47690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644429" y="3283121"/>
            <a:ext cx="548637" cy="7003879"/>
          </a:xfrm>
          <a:custGeom>
            <a:avLst/>
            <a:gdLst/>
            <a:ahLst/>
            <a:cxnLst/>
            <a:rect l="l" t="t" r="r" b="b"/>
            <a:pathLst>
              <a:path w="548637" h="7003879">
                <a:moveTo>
                  <a:pt x="0" y="0"/>
                </a:moveTo>
                <a:lnTo>
                  <a:pt x="548637" y="0"/>
                </a:lnTo>
                <a:lnTo>
                  <a:pt x="548637" y="7003879"/>
                </a:lnTo>
                <a:lnTo>
                  <a:pt x="0" y="70038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083102" y="3283121"/>
            <a:ext cx="694551" cy="7003879"/>
          </a:xfrm>
          <a:custGeom>
            <a:avLst/>
            <a:gdLst/>
            <a:ahLst/>
            <a:cxnLst/>
            <a:rect l="l" t="t" r="r" b="b"/>
            <a:pathLst>
              <a:path w="694551" h="7003879">
                <a:moveTo>
                  <a:pt x="0" y="0"/>
                </a:moveTo>
                <a:lnTo>
                  <a:pt x="694552" y="0"/>
                </a:lnTo>
                <a:lnTo>
                  <a:pt x="694552" y="7003879"/>
                </a:lnTo>
                <a:lnTo>
                  <a:pt x="0" y="70038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463410" y="3283121"/>
            <a:ext cx="752917" cy="7003879"/>
          </a:xfrm>
          <a:custGeom>
            <a:avLst/>
            <a:gdLst/>
            <a:ahLst/>
            <a:cxnLst/>
            <a:rect l="l" t="t" r="r" b="b"/>
            <a:pathLst>
              <a:path w="752917" h="7003879">
                <a:moveTo>
                  <a:pt x="0" y="0"/>
                </a:moveTo>
                <a:lnTo>
                  <a:pt x="752917" y="0"/>
                </a:lnTo>
                <a:lnTo>
                  <a:pt x="752917" y="7003879"/>
                </a:lnTo>
                <a:lnTo>
                  <a:pt x="0" y="70038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04021" y="440819"/>
            <a:ext cx="1183227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  <a:spcBef>
                <a:spcPct val="0"/>
              </a:spcBef>
            </a:pPr>
            <a:r>
              <a:rPr lang="en-US" sz="7599" spc="-243">
                <a:solidFill>
                  <a:srgbClr val="FFFFFF"/>
                </a:solidFill>
                <a:ea typeface="Gothic A1 Heavy"/>
              </a:rPr>
              <a:t>와이어 프레임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81829" y="3216446"/>
            <a:ext cx="136624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ource Han Sans KR Bold"/>
                <a:ea typeface="Source Han Sans KR Bold"/>
              </a:rPr>
              <a:t>PC버전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52705" y="2408641"/>
            <a:ext cx="4366614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Source Han Sans KR Bold"/>
                <a:ea typeface="Source Han Sans KR Bold"/>
              </a:rPr>
              <a:t>mobile 버전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190</Words>
  <Application>Microsoft Office PowerPoint</Application>
  <PresentationFormat>사용자 지정</PresentationFormat>
  <Paragraphs>74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9" baseType="lpstr">
      <vt:lpstr>Jeju Hallasan</vt:lpstr>
      <vt:lpstr>Source Han Sans KR Medium</vt:lpstr>
      <vt:lpstr>맑은 고딕</vt:lpstr>
      <vt:lpstr>Open Sauce</vt:lpstr>
      <vt:lpstr>Gothic A1 Medium</vt:lpstr>
      <vt:lpstr>Calibri</vt:lpstr>
      <vt:lpstr>Baekmuk Batang Bold</vt:lpstr>
      <vt:lpstr>Arial</vt:lpstr>
      <vt:lpstr>Source Han Sans KR</vt:lpstr>
      <vt:lpstr>Gothic A1 Heavy</vt:lpstr>
      <vt:lpstr>Source Sans Pro</vt:lpstr>
      <vt:lpstr>Source Han Sans KR Bold</vt:lpstr>
      <vt:lpstr>Nanum Gothic Bold</vt:lpstr>
      <vt:lpstr>Source Sans Pro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테마 사업 제안서 프레젠테이션</dc:title>
  <cp:lastModifiedBy>YJ</cp:lastModifiedBy>
  <cp:revision>8</cp:revision>
  <dcterms:created xsi:type="dcterms:W3CDTF">2006-08-16T00:00:00Z</dcterms:created>
  <dcterms:modified xsi:type="dcterms:W3CDTF">2024-02-08T06:48:52Z</dcterms:modified>
  <dc:identifier>DAF7hgQ86k8</dc:identifier>
</cp:coreProperties>
</file>